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4" r:id="rId3"/>
    <p:sldId id="259" r:id="rId4"/>
    <p:sldId id="274" r:id="rId5"/>
    <p:sldId id="269" r:id="rId6"/>
    <p:sldId id="268" r:id="rId7"/>
    <p:sldId id="260" r:id="rId8"/>
    <p:sldId id="270" r:id="rId9"/>
    <p:sldId id="271" r:id="rId10"/>
    <p:sldId id="272" r:id="rId11"/>
    <p:sldId id="273" r:id="rId12"/>
    <p:sldId id="261" r:id="rId13"/>
    <p:sldId id="267" r:id="rId14"/>
    <p:sldId id="26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3" autoAdjust="0"/>
    <p:restoredTop sz="94672"/>
  </p:normalViewPr>
  <p:slideViewPr>
    <p:cSldViewPr snapToGrid="0" snapToObjects="1">
      <p:cViewPr varScale="1">
        <p:scale>
          <a:sx n="59" d="100"/>
          <a:sy n="59" d="100"/>
        </p:scale>
        <p:origin x="141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B73590-F98B-47F7-8585-4B11ACBC07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E8B83072-64FE-4902-B130-4E95772E96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Our project aims to leverage machine learning for accident severity prediction.</a:t>
          </a:r>
        </a:p>
      </dgm:t>
    </dgm:pt>
    <dgm:pt modelId="{81EBE5E5-284F-4A93-BC95-741C655B22E6}" type="parTrans" cxnId="{FF478067-337A-4E65-A618-1165874E03CF}">
      <dgm:prSet/>
      <dgm:spPr/>
      <dgm:t>
        <a:bodyPr/>
        <a:lstStyle/>
        <a:p>
          <a:endParaRPr lang="en-US"/>
        </a:p>
      </dgm:t>
    </dgm:pt>
    <dgm:pt modelId="{929F50CA-C563-44EE-B17A-2665324D30F5}" type="sibTrans" cxnId="{FF478067-337A-4E65-A618-1165874E03CF}">
      <dgm:prSet/>
      <dgm:spPr/>
      <dgm:t>
        <a:bodyPr/>
        <a:lstStyle/>
        <a:p>
          <a:endParaRPr lang="en-US"/>
        </a:p>
      </dgm:t>
    </dgm:pt>
    <dgm:pt modelId="{00F772EA-A695-473E-A421-F7AD4F208A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Addressing challenges in data imbalance, feature selection, and model optimization.</a:t>
          </a:r>
        </a:p>
      </dgm:t>
    </dgm:pt>
    <dgm:pt modelId="{399CA966-76C1-426A-8BB0-6A0B0426489C}" type="parTrans" cxnId="{CC4C474A-DC52-44E3-9C07-F0009EA83469}">
      <dgm:prSet/>
      <dgm:spPr/>
      <dgm:t>
        <a:bodyPr/>
        <a:lstStyle/>
        <a:p>
          <a:endParaRPr lang="en-US"/>
        </a:p>
      </dgm:t>
    </dgm:pt>
    <dgm:pt modelId="{066BCE94-D2E9-411F-8F99-2091B0A32E12}" type="sibTrans" cxnId="{CC4C474A-DC52-44E3-9C07-F0009EA83469}">
      <dgm:prSet/>
      <dgm:spPr/>
      <dgm:t>
        <a:bodyPr/>
        <a:lstStyle/>
        <a:p>
          <a:endParaRPr lang="en-US"/>
        </a:p>
      </dgm:t>
    </dgm:pt>
    <dgm:pt modelId="{A820E765-E7A3-46D0-9ABA-C6A7FF792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Results can contribute to enhanced road safety policies and accident prevention.</a:t>
          </a:r>
        </a:p>
      </dgm:t>
    </dgm:pt>
    <dgm:pt modelId="{0F6F6C60-1412-4156-BE67-D1FB9DDB3527}" type="parTrans" cxnId="{597E262B-4833-44D0-A674-986CB47DE74E}">
      <dgm:prSet/>
      <dgm:spPr/>
      <dgm:t>
        <a:bodyPr/>
        <a:lstStyle/>
        <a:p>
          <a:endParaRPr lang="en-US"/>
        </a:p>
      </dgm:t>
    </dgm:pt>
    <dgm:pt modelId="{DC5BB003-4911-4D80-BD99-420D152AADD3}" type="sibTrans" cxnId="{597E262B-4833-44D0-A674-986CB47DE74E}">
      <dgm:prSet/>
      <dgm:spPr/>
      <dgm:t>
        <a:bodyPr/>
        <a:lstStyle/>
        <a:p>
          <a:endParaRPr lang="en-US"/>
        </a:p>
      </dgm:t>
    </dgm:pt>
    <dgm:pt modelId="{38A9C360-E099-496E-9BFB-5EFBBF8963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Future work includes incorporating real-time accident data sources.</a:t>
          </a:r>
        </a:p>
      </dgm:t>
    </dgm:pt>
    <dgm:pt modelId="{592522E9-A876-43EB-8196-832084461BE4}" type="parTrans" cxnId="{7DE41C22-1B04-479C-A55D-9FF210D2099F}">
      <dgm:prSet/>
      <dgm:spPr/>
      <dgm:t>
        <a:bodyPr/>
        <a:lstStyle/>
        <a:p>
          <a:endParaRPr lang="en-US"/>
        </a:p>
      </dgm:t>
    </dgm:pt>
    <dgm:pt modelId="{5E33F50B-976C-4B2C-BDC8-B89B62A43B1D}" type="sibTrans" cxnId="{7DE41C22-1B04-479C-A55D-9FF210D2099F}">
      <dgm:prSet/>
      <dgm:spPr/>
      <dgm:t>
        <a:bodyPr/>
        <a:lstStyle/>
        <a:p>
          <a:endParaRPr lang="en-US"/>
        </a:p>
      </dgm:t>
    </dgm:pt>
    <dgm:pt modelId="{E24C97F0-A263-464D-8C70-2A1639866CD3}" type="pres">
      <dgm:prSet presAssocID="{47B73590-F98B-47F7-8585-4B11ACBC0763}" presName="root" presStyleCnt="0">
        <dgm:presLayoutVars>
          <dgm:dir/>
          <dgm:resizeHandles val="exact"/>
        </dgm:presLayoutVars>
      </dgm:prSet>
      <dgm:spPr/>
    </dgm:pt>
    <dgm:pt modelId="{25AF8B4C-721B-45CF-B594-859C5AC93DDF}" type="pres">
      <dgm:prSet presAssocID="{E8B83072-64FE-4902-B130-4E95772E96B1}" presName="compNode" presStyleCnt="0"/>
      <dgm:spPr/>
    </dgm:pt>
    <dgm:pt modelId="{5E779F2B-165D-48AB-A605-AA6DB0D220C7}" type="pres">
      <dgm:prSet presAssocID="{E8B83072-64FE-4902-B130-4E95772E96B1}" presName="bgRect" presStyleLbl="bgShp" presStyleIdx="0" presStyleCnt="4"/>
      <dgm:spPr/>
    </dgm:pt>
    <dgm:pt modelId="{A5DEE0AA-DB68-419C-857A-8EB6F5D51C53}" type="pres">
      <dgm:prSet presAssocID="{E8B83072-64FE-4902-B130-4E95772E96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8E9AE92-8AD4-4E8F-BCDA-4A9B7AB87455}" type="pres">
      <dgm:prSet presAssocID="{E8B83072-64FE-4902-B130-4E95772E96B1}" presName="spaceRect" presStyleCnt="0"/>
      <dgm:spPr/>
    </dgm:pt>
    <dgm:pt modelId="{8E4F8787-5EA7-49E6-8F86-C7726D05FB98}" type="pres">
      <dgm:prSet presAssocID="{E8B83072-64FE-4902-B130-4E95772E96B1}" presName="parTx" presStyleLbl="revTx" presStyleIdx="0" presStyleCnt="4">
        <dgm:presLayoutVars>
          <dgm:chMax val="0"/>
          <dgm:chPref val="0"/>
        </dgm:presLayoutVars>
      </dgm:prSet>
      <dgm:spPr/>
    </dgm:pt>
    <dgm:pt modelId="{3286AAEB-67B2-41C7-B9B4-B3BB360624D0}" type="pres">
      <dgm:prSet presAssocID="{929F50CA-C563-44EE-B17A-2665324D30F5}" presName="sibTrans" presStyleCnt="0"/>
      <dgm:spPr/>
    </dgm:pt>
    <dgm:pt modelId="{53DB466C-FA5B-4635-A1BC-6C6A514954E2}" type="pres">
      <dgm:prSet presAssocID="{00F772EA-A695-473E-A421-F7AD4F208A42}" presName="compNode" presStyleCnt="0"/>
      <dgm:spPr/>
    </dgm:pt>
    <dgm:pt modelId="{B9B3470D-B48F-4A8F-BCD1-B86DBFBC28A1}" type="pres">
      <dgm:prSet presAssocID="{00F772EA-A695-473E-A421-F7AD4F208A42}" presName="bgRect" presStyleLbl="bgShp" presStyleIdx="1" presStyleCnt="4"/>
      <dgm:spPr/>
    </dgm:pt>
    <dgm:pt modelId="{C3F8E4B8-AB1E-4A7C-A8EC-1CCED1ECA08F}" type="pres">
      <dgm:prSet presAssocID="{00F772EA-A695-473E-A421-F7AD4F208A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CB26B8D6-C06D-4FDA-8CDD-936B0150D76D}" type="pres">
      <dgm:prSet presAssocID="{00F772EA-A695-473E-A421-F7AD4F208A42}" presName="spaceRect" presStyleCnt="0"/>
      <dgm:spPr/>
    </dgm:pt>
    <dgm:pt modelId="{2D5850FA-0382-45D2-9835-BCEFB65F5F37}" type="pres">
      <dgm:prSet presAssocID="{00F772EA-A695-473E-A421-F7AD4F208A42}" presName="parTx" presStyleLbl="revTx" presStyleIdx="1" presStyleCnt="4">
        <dgm:presLayoutVars>
          <dgm:chMax val="0"/>
          <dgm:chPref val="0"/>
        </dgm:presLayoutVars>
      </dgm:prSet>
      <dgm:spPr/>
    </dgm:pt>
    <dgm:pt modelId="{A21BD6C1-B93E-4A8A-AE3A-BF627C6FFD56}" type="pres">
      <dgm:prSet presAssocID="{066BCE94-D2E9-411F-8F99-2091B0A32E12}" presName="sibTrans" presStyleCnt="0"/>
      <dgm:spPr/>
    </dgm:pt>
    <dgm:pt modelId="{A3D4F660-3C3D-4B5B-9FB0-8DA264D494DC}" type="pres">
      <dgm:prSet presAssocID="{A820E765-E7A3-46D0-9ABA-C6A7FF792CF2}" presName="compNode" presStyleCnt="0"/>
      <dgm:spPr/>
    </dgm:pt>
    <dgm:pt modelId="{C7BB6FF6-4B43-4364-83A1-6057C7D191BA}" type="pres">
      <dgm:prSet presAssocID="{A820E765-E7A3-46D0-9ABA-C6A7FF792CF2}" presName="bgRect" presStyleLbl="bgShp" presStyleIdx="2" presStyleCnt="4"/>
      <dgm:spPr/>
    </dgm:pt>
    <dgm:pt modelId="{D0C98344-2CF5-44FB-AA19-6CDD627C1320}" type="pres">
      <dgm:prSet presAssocID="{A820E765-E7A3-46D0-9ABA-C6A7FF792C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4AD28-03E6-4F0B-A7F5-F6766CC9E2C7}" type="pres">
      <dgm:prSet presAssocID="{A820E765-E7A3-46D0-9ABA-C6A7FF792CF2}" presName="spaceRect" presStyleCnt="0"/>
      <dgm:spPr/>
    </dgm:pt>
    <dgm:pt modelId="{E3CB855E-AB34-4289-B4E9-8FD63C97A64E}" type="pres">
      <dgm:prSet presAssocID="{A820E765-E7A3-46D0-9ABA-C6A7FF792CF2}" presName="parTx" presStyleLbl="revTx" presStyleIdx="2" presStyleCnt="4">
        <dgm:presLayoutVars>
          <dgm:chMax val="0"/>
          <dgm:chPref val="0"/>
        </dgm:presLayoutVars>
      </dgm:prSet>
      <dgm:spPr/>
    </dgm:pt>
    <dgm:pt modelId="{43F22161-5683-47E6-8CB4-BEB88B854E3F}" type="pres">
      <dgm:prSet presAssocID="{DC5BB003-4911-4D80-BD99-420D152AADD3}" presName="sibTrans" presStyleCnt="0"/>
      <dgm:spPr/>
    </dgm:pt>
    <dgm:pt modelId="{A65854C4-EE1A-4DDE-AD0F-01A6F2D43E82}" type="pres">
      <dgm:prSet presAssocID="{38A9C360-E099-496E-9BFB-5EFBBF8963D8}" presName="compNode" presStyleCnt="0"/>
      <dgm:spPr/>
    </dgm:pt>
    <dgm:pt modelId="{8426C7CA-FC74-4BE1-9958-F76DA5040024}" type="pres">
      <dgm:prSet presAssocID="{38A9C360-E099-496E-9BFB-5EFBBF8963D8}" presName="bgRect" presStyleLbl="bgShp" presStyleIdx="3" presStyleCnt="4"/>
      <dgm:spPr/>
    </dgm:pt>
    <dgm:pt modelId="{05CC45F8-D49B-4EDA-BD9E-AAEE94B68BDC}" type="pres">
      <dgm:prSet presAssocID="{38A9C360-E099-496E-9BFB-5EFBBF8963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9B1B13-C807-48E5-A71C-A392E40C04A4}" type="pres">
      <dgm:prSet presAssocID="{38A9C360-E099-496E-9BFB-5EFBBF8963D8}" presName="spaceRect" presStyleCnt="0"/>
      <dgm:spPr/>
    </dgm:pt>
    <dgm:pt modelId="{300A8DDF-B7F4-4327-A6F1-2102DC85330C}" type="pres">
      <dgm:prSet presAssocID="{38A9C360-E099-496E-9BFB-5EFBBF8963D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FB0F05-D317-4F70-B571-2966BC83F5D8}" type="presOf" srcId="{47B73590-F98B-47F7-8585-4B11ACBC0763}" destId="{E24C97F0-A263-464D-8C70-2A1639866CD3}" srcOrd="0" destOrd="0" presId="urn:microsoft.com/office/officeart/2018/2/layout/IconVerticalSolidList"/>
    <dgm:cxn modelId="{7DE41C22-1B04-479C-A55D-9FF210D2099F}" srcId="{47B73590-F98B-47F7-8585-4B11ACBC0763}" destId="{38A9C360-E099-496E-9BFB-5EFBBF8963D8}" srcOrd="3" destOrd="0" parTransId="{592522E9-A876-43EB-8196-832084461BE4}" sibTransId="{5E33F50B-976C-4B2C-BDC8-B89B62A43B1D}"/>
    <dgm:cxn modelId="{597E262B-4833-44D0-A674-986CB47DE74E}" srcId="{47B73590-F98B-47F7-8585-4B11ACBC0763}" destId="{A820E765-E7A3-46D0-9ABA-C6A7FF792CF2}" srcOrd="2" destOrd="0" parTransId="{0F6F6C60-1412-4156-BE67-D1FB9DDB3527}" sibTransId="{DC5BB003-4911-4D80-BD99-420D152AADD3}"/>
    <dgm:cxn modelId="{FF478067-337A-4E65-A618-1165874E03CF}" srcId="{47B73590-F98B-47F7-8585-4B11ACBC0763}" destId="{E8B83072-64FE-4902-B130-4E95772E96B1}" srcOrd="0" destOrd="0" parTransId="{81EBE5E5-284F-4A93-BC95-741C655B22E6}" sibTransId="{929F50CA-C563-44EE-B17A-2665324D30F5}"/>
    <dgm:cxn modelId="{A0CCED47-D4F3-40A8-B7F5-E89D6A7A47D1}" type="presOf" srcId="{00F772EA-A695-473E-A421-F7AD4F208A42}" destId="{2D5850FA-0382-45D2-9835-BCEFB65F5F37}" srcOrd="0" destOrd="0" presId="urn:microsoft.com/office/officeart/2018/2/layout/IconVerticalSolidList"/>
    <dgm:cxn modelId="{CC4C474A-DC52-44E3-9C07-F0009EA83469}" srcId="{47B73590-F98B-47F7-8585-4B11ACBC0763}" destId="{00F772EA-A695-473E-A421-F7AD4F208A42}" srcOrd="1" destOrd="0" parTransId="{399CA966-76C1-426A-8BB0-6A0B0426489C}" sibTransId="{066BCE94-D2E9-411F-8F99-2091B0A32E12}"/>
    <dgm:cxn modelId="{74A7A595-5273-47CE-B5E6-F4C30CB6513A}" type="presOf" srcId="{E8B83072-64FE-4902-B130-4E95772E96B1}" destId="{8E4F8787-5EA7-49E6-8F86-C7726D05FB98}" srcOrd="0" destOrd="0" presId="urn:microsoft.com/office/officeart/2018/2/layout/IconVerticalSolidList"/>
    <dgm:cxn modelId="{B143F399-18F9-4A19-AA7B-0565D55683A8}" type="presOf" srcId="{38A9C360-E099-496E-9BFB-5EFBBF8963D8}" destId="{300A8DDF-B7F4-4327-A6F1-2102DC85330C}" srcOrd="0" destOrd="0" presId="urn:microsoft.com/office/officeart/2018/2/layout/IconVerticalSolidList"/>
    <dgm:cxn modelId="{535EC1A8-0BB1-4BF7-9114-4A9B0BEA34E0}" type="presOf" srcId="{A820E765-E7A3-46D0-9ABA-C6A7FF792CF2}" destId="{E3CB855E-AB34-4289-B4E9-8FD63C97A64E}" srcOrd="0" destOrd="0" presId="urn:microsoft.com/office/officeart/2018/2/layout/IconVerticalSolidList"/>
    <dgm:cxn modelId="{564B09CC-F77F-4EB8-B9E5-89B3B32C8262}" type="presParOf" srcId="{E24C97F0-A263-464D-8C70-2A1639866CD3}" destId="{25AF8B4C-721B-45CF-B594-859C5AC93DDF}" srcOrd="0" destOrd="0" presId="urn:microsoft.com/office/officeart/2018/2/layout/IconVerticalSolidList"/>
    <dgm:cxn modelId="{1735F0C6-A00F-46AF-B24C-173FF7DA5503}" type="presParOf" srcId="{25AF8B4C-721B-45CF-B594-859C5AC93DDF}" destId="{5E779F2B-165D-48AB-A605-AA6DB0D220C7}" srcOrd="0" destOrd="0" presId="urn:microsoft.com/office/officeart/2018/2/layout/IconVerticalSolidList"/>
    <dgm:cxn modelId="{F43605B1-94A0-4C96-AD13-EE24286E1F13}" type="presParOf" srcId="{25AF8B4C-721B-45CF-B594-859C5AC93DDF}" destId="{A5DEE0AA-DB68-419C-857A-8EB6F5D51C53}" srcOrd="1" destOrd="0" presId="urn:microsoft.com/office/officeart/2018/2/layout/IconVerticalSolidList"/>
    <dgm:cxn modelId="{56EF8AF1-97CE-4187-9D56-9BE5E863A846}" type="presParOf" srcId="{25AF8B4C-721B-45CF-B594-859C5AC93DDF}" destId="{48E9AE92-8AD4-4E8F-BCDA-4A9B7AB87455}" srcOrd="2" destOrd="0" presId="urn:microsoft.com/office/officeart/2018/2/layout/IconVerticalSolidList"/>
    <dgm:cxn modelId="{68CAE771-E40B-4C13-A530-20773578987C}" type="presParOf" srcId="{25AF8B4C-721B-45CF-B594-859C5AC93DDF}" destId="{8E4F8787-5EA7-49E6-8F86-C7726D05FB98}" srcOrd="3" destOrd="0" presId="urn:microsoft.com/office/officeart/2018/2/layout/IconVerticalSolidList"/>
    <dgm:cxn modelId="{9387BAFC-E9F0-4079-9858-4DF7294F2DF4}" type="presParOf" srcId="{E24C97F0-A263-464D-8C70-2A1639866CD3}" destId="{3286AAEB-67B2-41C7-B9B4-B3BB360624D0}" srcOrd="1" destOrd="0" presId="urn:microsoft.com/office/officeart/2018/2/layout/IconVerticalSolidList"/>
    <dgm:cxn modelId="{451BF75D-47AD-41D9-A826-1F539A67F5C1}" type="presParOf" srcId="{E24C97F0-A263-464D-8C70-2A1639866CD3}" destId="{53DB466C-FA5B-4635-A1BC-6C6A514954E2}" srcOrd="2" destOrd="0" presId="urn:microsoft.com/office/officeart/2018/2/layout/IconVerticalSolidList"/>
    <dgm:cxn modelId="{7B1C7587-46EA-4757-BCA8-78D6CCD10B8D}" type="presParOf" srcId="{53DB466C-FA5B-4635-A1BC-6C6A514954E2}" destId="{B9B3470D-B48F-4A8F-BCD1-B86DBFBC28A1}" srcOrd="0" destOrd="0" presId="urn:microsoft.com/office/officeart/2018/2/layout/IconVerticalSolidList"/>
    <dgm:cxn modelId="{C74A03C4-C81C-41F8-8CBE-68F4F778FD0F}" type="presParOf" srcId="{53DB466C-FA5B-4635-A1BC-6C6A514954E2}" destId="{C3F8E4B8-AB1E-4A7C-A8EC-1CCED1ECA08F}" srcOrd="1" destOrd="0" presId="urn:microsoft.com/office/officeart/2018/2/layout/IconVerticalSolidList"/>
    <dgm:cxn modelId="{23F733A0-46AF-4F90-BB05-BAE06C722A3B}" type="presParOf" srcId="{53DB466C-FA5B-4635-A1BC-6C6A514954E2}" destId="{CB26B8D6-C06D-4FDA-8CDD-936B0150D76D}" srcOrd="2" destOrd="0" presId="urn:microsoft.com/office/officeart/2018/2/layout/IconVerticalSolidList"/>
    <dgm:cxn modelId="{EB4C0A9B-1BA2-464C-A421-9B4B156F3DC6}" type="presParOf" srcId="{53DB466C-FA5B-4635-A1BC-6C6A514954E2}" destId="{2D5850FA-0382-45D2-9835-BCEFB65F5F37}" srcOrd="3" destOrd="0" presId="urn:microsoft.com/office/officeart/2018/2/layout/IconVerticalSolidList"/>
    <dgm:cxn modelId="{CBB760D9-BC48-44FD-9FB9-51A65222E3BB}" type="presParOf" srcId="{E24C97F0-A263-464D-8C70-2A1639866CD3}" destId="{A21BD6C1-B93E-4A8A-AE3A-BF627C6FFD56}" srcOrd="3" destOrd="0" presId="urn:microsoft.com/office/officeart/2018/2/layout/IconVerticalSolidList"/>
    <dgm:cxn modelId="{8DAE79B3-92E2-4053-B7E8-B60BB061EBC9}" type="presParOf" srcId="{E24C97F0-A263-464D-8C70-2A1639866CD3}" destId="{A3D4F660-3C3D-4B5B-9FB0-8DA264D494DC}" srcOrd="4" destOrd="0" presId="urn:microsoft.com/office/officeart/2018/2/layout/IconVerticalSolidList"/>
    <dgm:cxn modelId="{B7C2FC28-DD24-4C8D-834E-807F1837AE24}" type="presParOf" srcId="{A3D4F660-3C3D-4B5B-9FB0-8DA264D494DC}" destId="{C7BB6FF6-4B43-4364-83A1-6057C7D191BA}" srcOrd="0" destOrd="0" presId="urn:microsoft.com/office/officeart/2018/2/layout/IconVerticalSolidList"/>
    <dgm:cxn modelId="{7D006E06-3ADF-4ADE-90E7-E3684599AD2D}" type="presParOf" srcId="{A3D4F660-3C3D-4B5B-9FB0-8DA264D494DC}" destId="{D0C98344-2CF5-44FB-AA19-6CDD627C1320}" srcOrd="1" destOrd="0" presId="urn:microsoft.com/office/officeart/2018/2/layout/IconVerticalSolidList"/>
    <dgm:cxn modelId="{1B606EBA-E162-49FD-9006-33CF82E97C67}" type="presParOf" srcId="{A3D4F660-3C3D-4B5B-9FB0-8DA264D494DC}" destId="{7BD4AD28-03E6-4F0B-A7F5-F6766CC9E2C7}" srcOrd="2" destOrd="0" presId="urn:microsoft.com/office/officeart/2018/2/layout/IconVerticalSolidList"/>
    <dgm:cxn modelId="{877AD2EC-AC0E-41B8-9B5B-8247FB1FC8BD}" type="presParOf" srcId="{A3D4F660-3C3D-4B5B-9FB0-8DA264D494DC}" destId="{E3CB855E-AB34-4289-B4E9-8FD63C97A64E}" srcOrd="3" destOrd="0" presId="urn:microsoft.com/office/officeart/2018/2/layout/IconVerticalSolidList"/>
    <dgm:cxn modelId="{87B3DA6F-C91C-443D-9C69-9F50B680DE9E}" type="presParOf" srcId="{E24C97F0-A263-464D-8C70-2A1639866CD3}" destId="{43F22161-5683-47E6-8CB4-BEB88B854E3F}" srcOrd="5" destOrd="0" presId="urn:microsoft.com/office/officeart/2018/2/layout/IconVerticalSolidList"/>
    <dgm:cxn modelId="{777B224F-7BDB-4B64-8AFD-6D830DBC06E7}" type="presParOf" srcId="{E24C97F0-A263-464D-8C70-2A1639866CD3}" destId="{A65854C4-EE1A-4DDE-AD0F-01A6F2D43E82}" srcOrd="6" destOrd="0" presId="urn:microsoft.com/office/officeart/2018/2/layout/IconVerticalSolidList"/>
    <dgm:cxn modelId="{F2DE0FC9-B28E-4FFC-9A3B-0823F2CC6C15}" type="presParOf" srcId="{A65854C4-EE1A-4DDE-AD0F-01A6F2D43E82}" destId="{8426C7CA-FC74-4BE1-9958-F76DA5040024}" srcOrd="0" destOrd="0" presId="urn:microsoft.com/office/officeart/2018/2/layout/IconVerticalSolidList"/>
    <dgm:cxn modelId="{E0CE0008-D0AD-41F5-AA71-72DC70B52D8B}" type="presParOf" srcId="{A65854C4-EE1A-4DDE-AD0F-01A6F2D43E82}" destId="{05CC45F8-D49B-4EDA-BD9E-AAEE94B68BDC}" srcOrd="1" destOrd="0" presId="urn:microsoft.com/office/officeart/2018/2/layout/IconVerticalSolidList"/>
    <dgm:cxn modelId="{F5C1AE30-CF08-47D6-91B7-B3B156CBEFAD}" type="presParOf" srcId="{A65854C4-EE1A-4DDE-AD0F-01A6F2D43E82}" destId="{C69B1B13-C807-48E5-A71C-A392E40C04A4}" srcOrd="2" destOrd="0" presId="urn:microsoft.com/office/officeart/2018/2/layout/IconVerticalSolidList"/>
    <dgm:cxn modelId="{7807B56D-27D1-4EB1-B00E-0E96BDF3E309}" type="presParOf" srcId="{A65854C4-EE1A-4DDE-AD0F-01A6F2D43E82}" destId="{300A8DDF-B7F4-4327-A6F1-2102DC8533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CC7F4-84C5-439B-B7B3-5283960312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4D8C1B6-A4D4-4C7C-AE20-19D1E4C98601}">
      <dgm:prSet/>
      <dgm:spPr/>
      <dgm:t>
        <a:bodyPr/>
        <a:lstStyle/>
        <a:p>
          <a:r>
            <a:rPr lang="en-US"/>
            <a:t>Thank you for your attention!</a:t>
          </a:r>
        </a:p>
      </dgm:t>
    </dgm:pt>
    <dgm:pt modelId="{C2D1472E-C971-4214-B499-9430E920CDFE}" type="parTrans" cxnId="{03B82CD9-2EB1-4CEB-BEC4-B6243D3A01CB}">
      <dgm:prSet/>
      <dgm:spPr/>
      <dgm:t>
        <a:bodyPr/>
        <a:lstStyle/>
        <a:p>
          <a:endParaRPr lang="en-US"/>
        </a:p>
      </dgm:t>
    </dgm:pt>
    <dgm:pt modelId="{E94CBEE6-8CF1-4ECE-8B70-CD9B30DB7FD0}" type="sibTrans" cxnId="{03B82CD9-2EB1-4CEB-BEC4-B6243D3A01CB}">
      <dgm:prSet/>
      <dgm:spPr/>
      <dgm:t>
        <a:bodyPr/>
        <a:lstStyle/>
        <a:p>
          <a:endParaRPr lang="en-US"/>
        </a:p>
      </dgm:t>
    </dgm:pt>
    <dgm:pt modelId="{598940CE-2E4E-4814-B0B4-E996DFEBAAD1}">
      <dgm:prSet/>
      <dgm:spPr/>
      <dgm:t>
        <a:bodyPr/>
        <a:lstStyle/>
        <a:p>
          <a:r>
            <a:rPr lang="en-US"/>
            <a:t>We welcome your questions and feedback.</a:t>
          </a:r>
        </a:p>
      </dgm:t>
    </dgm:pt>
    <dgm:pt modelId="{C93AC24C-647A-4F8C-A455-389B4384F25E}" type="parTrans" cxnId="{604DECF3-AFC2-459D-ABF8-D8A089F6D48A}">
      <dgm:prSet/>
      <dgm:spPr/>
      <dgm:t>
        <a:bodyPr/>
        <a:lstStyle/>
        <a:p>
          <a:endParaRPr lang="en-US"/>
        </a:p>
      </dgm:t>
    </dgm:pt>
    <dgm:pt modelId="{959AB8D4-80AA-4661-B1FF-4675C57E4414}" type="sibTrans" cxnId="{604DECF3-AFC2-459D-ABF8-D8A089F6D48A}">
      <dgm:prSet/>
      <dgm:spPr/>
      <dgm:t>
        <a:bodyPr/>
        <a:lstStyle/>
        <a:p>
          <a:endParaRPr lang="en-US"/>
        </a:p>
      </dgm:t>
    </dgm:pt>
    <dgm:pt modelId="{728AA6E9-00F7-40F1-B6DA-3990DF83A4E9}" type="pres">
      <dgm:prSet presAssocID="{1E0CC7F4-84C5-439B-B7B3-5283960312EF}" presName="root" presStyleCnt="0">
        <dgm:presLayoutVars>
          <dgm:dir/>
          <dgm:resizeHandles val="exact"/>
        </dgm:presLayoutVars>
      </dgm:prSet>
      <dgm:spPr/>
    </dgm:pt>
    <dgm:pt modelId="{D804AF33-FE96-4BFA-81C3-4D7F8CB064D7}" type="pres">
      <dgm:prSet presAssocID="{54D8C1B6-A4D4-4C7C-AE20-19D1E4C98601}" presName="compNode" presStyleCnt="0"/>
      <dgm:spPr/>
    </dgm:pt>
    <dgm:pt modelId="{907C3E6B-5D79-4A0C-84EB-F4C59384E711}" type="pres">
      <dgm:prSet presAssocID="{54D8C1B6-A4D4-4C7C-AE20-19D1E4C986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67DD8027-49C9-4E70-A073-1ED827F8D0C6}" type="pres">
      <dgm:prSet presAssocID="{54D8C1B6-A4D4-4C7C-AE20-19D1E4C98601}" presName="spaceRect" presStyleCnt="0"/>
      <dgm:spPr/>
    </dgm:pt>
    <dgm:pt modelId="{83BA420E-DFFB-4F7D-AAA9-50AB5B713024}" type="pres">
      <dgm:prSet presAssocID="{54D8C1B6-A4D4-4C7C-AE20-19D1E4C98601}" presName="textRect" presStyleLbl="revTx" presStyleIdx="0" presStyleCnt="2">
        <dgm:presLayoutVars>
          <dgm:chMax val="1"/>
          <dgm:chPref val="1"/>
        </dgm:presLayoutVars>
      </dgm:prSet>
      <dgm:spPr/>
    </dgm:pt>
    <dgm:pt modelId="{A49B8C8B-61E4-4C86-A328-CD60636EB1B3}" type="pres">
      <dgm:prSet presAssocID="{E94CBEE6-8CF1-4ECE-8B70-CD9B30DB7FD0}" presName="sibTrans" presStyleCnt="0"/>
      <dgm:spPr/>
    </dgm:pt>
    <dgm:pt modelId="{69E99400-3991-484F-9259-CBDA73FA9B78}" type="pres">
      <dgm:prSet presAssocID="{598940CE-2E4E-4814-B0B4-E996DFEBAAD1}" presName="compNode" presStyleCnt="0"/>
      <dgm:spPr/>
    </dgm:pt>
    <dgm:pt modelId="{4DA542CB-F66F-4491-AB87-293D6FD3F064}" type="pres">
      <dgm:prSet presAssocID="{598940CE-2E4E-4814-B0B4-E996DFEBAAD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C819814B-AC9D-4212-A85F-572774D90A6D}" type="pres">
      <dgm:prSet presAssocID="{598940CE-2E4E-4814-B0B4-E996DFEBAAD1}" presName="spaceRect" presStyleCnt="0"/>
      <dgm:spPr/>
    </dgm:pt>
    <dgm:pt modelId="{08E490F0-94B3-41EA-B903-1B799720C0E0}" type="pres">
      <dgm:prSet presAssocID="{598940CE-2E4E-4814-B0B4-E996DFEBAA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0471B04-7CD4-4FED-9ADA-78F717C35EB9}" type="presOf" srcId="{1E0CC7F4-84C5-439B-B7B3-5283960312EF}" destId="{728AA6E9-00F7-40F1-B6DA-3990DF83A4E9}" srcOrd="0" destOrd="0" presId="urn:microsoft.com/office/officeart/2018/2/layout/IconLabelList"/>
    <dgm:cxn modelId="{3CC1BE47-0304-44C5-84A5-C1566F86EEF1}" type="presOf" srcId="{54D8C1B6-A4D4-4C7C-AE20-19D1E4C98601}" destId="{83BA420E-DFFB-4F7D-AAA9-50AB5B713024}" srcOrd="0" destOrd="0" presId="urn:microsoft.com/office/officeart/2018/2/layout/IconLabelList"/>
    <dgm:cxn modelId="{03B82CD9-2EB1-4CEB-BEC4-B6243D3A01CB}" srcId="{1E0CC7F4-84C5-439B-B7B3-5283960312EF}" destId="{54D8C1B6-A4D4-4C7C-AE20-19D1E4C98601}" srcOrd="0" destOrd="0" parTransId="{C2D1472E-C971-4214-B499-9430E920CDFE}" sibTransId="{E94CBEE6-8CF1-4ECE-8B70-CD9B30DB7FD0}"/>
    <dgm:cxn modelId="{AE08B3E8-8318-4F3D-BC15-0EDB4011C75A}" type="presOf" srcId="{598940CE-2E4E-4814-B0B4-E996DFEBAAD1}" destId="{08E490F0-94B3-41EA-B903-1B799720C0E0}" srcOrd="0" destOrd="0" presId="urn:microsoft.com/office/officeart/2018/2/layout/IconLabelList"/>
    <dgm:cxn modelId="{604DECF3-AFC2-459D-ABF8-D8A089F6D48A}" srcId="{1E0CC7F4-84C5-439B-B7B3-5283960312EF}" destId="{598940CE-2E4E-4814-B0B4-E996DFEBAAD1}" srcOrd="1" destOrd="0" parTransId="{C93AC24C-647A-4F8C-A455-389B4384F25E}" sibTransId="{959AB8D4-80AA-4661-B1FF-4675C57E4414}"/>
    <dgm:cxn modelId="{A11CA845-5740-43D4-BD04-27C6E88BE4C8}" type="presParOf" srcId="{728AA6E9-00F7-40F1-B6DA-3990DF83A4E9}" destId="{D804AF33-FE96-4BFA-81C3-4D7F8CB064D7}" srcOrd="0" destOrd="0" presId="urn:microsoft.com/office/officeart/2018/2/layout/IconLabelList"/>
    <dgm:cxn modelId="{901FD5DB-EE32-4FB4-ACCC-C798B6EE582A}" type="presParOf" srcId="{D804AF33-FE96-4BFA-81C3-4D7F8CB064D7}" destId="{907C3E6B-5D79-4A0C-84EB-F4C59384E711}" srcOrd="0" destOrd="0" presId="urn:microsoft.com/office/officeart/2018/2/layout/IconLabelList"/>
    <dgm:cxn modelId="{17FEACB0-4D01-45AB-AD4C-CCCA338DCF75}" type="presParOf" srcId="{D804AF33-FE96-4BFA-81C3-4D7F8CB064D7}" destId="{67DD8027-49C9-4E70-A073-1ED827F8D0C6}" srcOrd="1" destOrd="0" presId="urn:microsoft.com/office/officeart/2018/2/layout/IconLabelList"/>
    <dgm:cxn modelId="{7CC169D3-8E8D-4F9B-A878-9D5CC8C4C5C0}" type="presParOf" srcId="{D804AF33-FE96-4BFA-81C3-4D7F8CB064D7}" destId="{83BA420E-DFFB-4F7D-AAA9-50AB5B713024}" srcOrd="2" destOrd="0" presId="urn:microsoft.com/office/officeart/2018/2/layout/IconLabelList"/>
    <dgm:cxn modelId="{A08B5B08-3B30-484B-BB52-95814D50C7A1}" type="presParOf" srcId="{728AA6E9-00F7-40F1-B6DA-3990DF83A4E9}" destId="{A49B8C8B-61E4-4C86-A328-CD60636EB1B3}" srcOrd="1" destOrd="0" presId="urn:microsoft.com/office/officeart/2018/2/layout/IconLabelList"/>
    <dgm:cxn modelId="{8EB0DB0D-A6B4-4FAC-9C48-9F191148E071}" type="presParOf" srcId="{728AA6E9-00F7-40F1-B6DA-3990DF83A4E9}" destId="{69E99400-3991-484F-9259-CBDA73FA9B78}" srcOrd="2" destOrd="0" presId="urn:microsoft.com/office/officeart/2018/2/layout/IconLabelList"/>
    <dgm:cxn modelId="{01C00801-A7BF-41C6-B23E-BC1B384F5E93}" type="presParOf" srcId="{69E99400-3991-484F-9259-CBDA73FA9B78}" destId="{4DA542CB-F66F-4491-AB87-293D6FD3F064}" srcOrd="0" destOrd="0" presId="urn:microsoft.com/office/officeart/2018/2/layout/IconLabelList"/>
    <dgm:cxn modelId="{D6EA79B7-4276-43A9-8ED5-B7A8C86F9AEA}" type="presParOf" srcId="{69E99400-3991-484F-9259-CBDA73FA9B78}" destId="{C819814B-AC9D-4212-A85F-572774D90A6D}" srcOrd="1" destOrd="0" presId="urn:microsoft.com/office/officeart/2018/2/layout/IconLabelList"/>
    <dgm:cxn modelId="{3649AC7F-923E-4AB4-9FB7-E5D7FEA89D45}" type="presParOf" srcId="{69E99400-3991-484F-9259-CBDA73FA9B78}" destId="{08E490F0-94B3-41EA-B903-1B799720C0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79F2B-165D-48AB-A605-AA6DB0D220C7}">
      <dsp:nvSpPr>
        <dsp:cNvPr id="0" name=""/>
        <dsp:cNvSpPr/>
      </dsp:nvSpPr>
      <dsp:spPr>
        <a:xfrm>
          <a:off x="0" y="1501"/>
          <a:ext cx="7543800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EE0AA-DB68-419C-857A-8EB6F5D51C53}">
      <dsp:nvSpPr>
        <dsp:cNvPr id="0" name=""/>
        <dsp:cNvSpPr/>
      </dsp:nvSpPr>
      <dsp:spPr>
        <a:xfrm>
          <a:off x="230208" y="172730"/>
          <a:ext cx="418560" cy="418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F8787-5EA7-49E6-8F86-C7726D05FB98}">
      <dsp:nvSpPr>
        <dsp:cNvPr id="0" name=""/>
        <dsp:cNvSpPr/>
      </dsp:nvSpPr>
      <dsp:spPr>
        <a:xfrm>
          <a:off x="878977" y="1501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Our project aims to leverage machine learning for accident severity prediction.</a:t>
          </a:r>
        </a:p>
      </dsp:txBody>
      <dsp:txXfrm>
        <a:off x="878977" y="1501"/>
        <a:ext cx="6664822" cy="761019"/>
      </dsp:txXfrm>
    </dsp:sp>
    <dsp:sp modelId="{B9B3470D-B48F-4A8F-BCD1-B86DBFBC28A1}">
      <dsp:nvSpPr>
        <dsp:cNvPr id="0" name=""/>
        <dsp:cNvSpPr/>
      </dsp:nvSpPr>
      <dsp:spPr>
        <a:xfrm>
          <a:off x="0" y="952775"/>
          <a:ext cx="7543800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8E4B8-AB1E-4A7C-A8EC-1CCED1ECA08F}">
      <dsp:nvSpPr>
        <dsp:cNvPr id="0" name=""/>
        <dsp:cNvSpPr/>
      </dsp:nvSpPr>
      <dsp:spPr>
        <a:xfrm>
          <a:off x="230208" y="1124005"/>
          <a:ext cx="418560" cy="418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850FA-0382-45D2-9835-BCEFB65F5F37}">
      <dsp:nvSpPr>
        <dsp:cNvPr id="0" name=""/>
        <dsp:cNvSpPr/>
      </dsp:nvSpPr>
      <dsp:spPr>
        <a:xfrm>
          <a:off x="878977" y="952775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Addressing challenges in data imbalance, feature selection, and model optimization.</a:t>
          </a:r>
        </a:p>
      </dsp:txBody>
      <dsp:txXfrm>
        <a:off x="878977" y="952775"/>
        <a:ext cx="6664822" cy="761019"/>
      </dsp:txXfrm>
    </dsp:sp>
    <dsp:sp modelId="{C7BB6FF6-4B43-4364-83A1-6057C7D191BA}">
      <dsp:nvSpPr>
        <dsp:cNvPr id="0" name=""/>
        <dsp:cNvSpPr/>
      </dsp:nvSpPr>
      <dsp:spPr>
        <a:xfrm>
          <a:off x="0" y="1904049"/>
          <a:ext cx="7543800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98344-2CF5-44FB-AA19-6CDD627C1320}">
      <dsp:nvSpPr>
        <dsp:cNvPr id="0" name=""/>
        <dsp:cNvSpPr/>
      </dsp:nvSpPr>
      <dsp:spPr>
        <a:xfrm>
          <a:off x="230208" y="2075279"/>
          <a:ext cx="418560" cy="418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B855E-AB34-4289-B4E9-8FD63C97A64E}">
      <dsp:nvSpPr>
        <dsp:cNvPr id="0" name=""/>
        <dsp:cNvSpPr/>
      </dsp:nvSpPr>
      <dsp:spPr>
        <a:xfrm>
          <a:off x="878977" y="1904049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Results can contribute to enhanced road safety policies and accident prevention.</a:t>
          </a:r>
        </a:p>
      </dsp:txBody>
      <dsp:txXfrm>
        <a:off x="878977" y="1904049"/>
        <a:ext cx="6664822" cy="761019"/>
      </dsp:txXfrm>
    </dsp:sp>
    <dsp:sp modelId="{8426C7CA-FC74-4BE1-9958-F76DA5040024}">
      <dsp:nvSpPr>
        <dsp:cNvPr id="0" name=""/>
        <dsp:cNvSpPr/>
      </dsp:nvSpPr>
      <dsp:spPr>
        <a:xfrm>
          <a:off x="0" y="2855324"/>
          <a:ext cx="7543800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C45F8-D49B-4EDA-BD9E-AAEE94B68BDC}">
      <dsp:nvSpPr>
        <dsp:cNvPr id="0" name=""/>
        <dsp:cNvSpPr/>
      </dsp:nvSpPr>
      <dsp:spPr>
        <a:xfrm>
          <a:off x="230208" y="3026553"/>
          <a:ext cx="418560" cy="418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A8DDF-B7F4-4327-A6F1-2102DC85330C}">
      <dsp:nvSpPr>
        <dsp:cNvPr id="0" name=""/>
        <dsp:cNvSpPr/>
      </dsp:nvSpPr>
      <dsp:spPr>
        <a:xfrm>
          <a:off x="878977" y="2855324"/>
          <a:ext cx="666482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• Future work includes incorporating real-time accident data sources.</a:t>
          </a:r>
        </a:p>
      </dsp:txBody>
      <dsp:txXfrm>
        <a:off x="878977" y="2855324"/>
        <a:ext cx="6664822" cy="761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C3E6B-5D79-4A0C-84EB-F4C59384E711}">
      <dsp:nvSpPr>
        <dsp:cNvPr id="0" name=""/>
        <dsp:cNvSpPr/>
      </dsp:nvSpPr>
      <dsp:spPr>
        <a:xfrm>
          <a:off x="965728" y="471080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A420E-DFFB-4F7D-AAA9-50AB5B713024}">
      <dsp:nvSpPr>
        <dsp:cNvPr id="0" name=""/>
        <dsp:cNvSpPr/>
      </dsp:nvSpPr>
      <dsp:spPr>
        <a:xfrm>
          <a:off x="15946" y="2426764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Thank you for your attention!</a:t>
          </a:r>
        </a:p>
      </dsp:txBody>
      <dsp:txXfrm>
        <a:off x="15946" y="2426764"/>
        <a:ext cx="3453750" cy="720000"/>
      </dsp:txXfrm>
    </dsp:sp>
    <dsp:sp modelId="{4DA542CB-F66F-4491-AB87-293D6FD3F064}">
      <dsp:nvSpPr>
        <dsp:cNvPr id="0" name=""/>
        <dsp:cNvSpPr/>
      </dsp:nvSpPr>
      <dsp:spPr>
        <a:xfrm>
          <a:off x="5023884" y="471080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490F0-94B3-41EA-B903-1B799720C0E0}">
      <dsp:nvSpPr>
        <dsp:cNvPr id="0" name=""/>
        <dsp:cNvSpPr/>
      </dsp:nvSpPr>
      <dsp:spPr>
        <a:xfrm>
          <a:off x="4074103" y="2426764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welcome your questions and feedback.</a:t>
          </a:r>
        </a:p>
      </dsp:txBody>
      <dsp:txXfrm>
        <a:off x="4074103" y="2426764"/>
        <a:ext cx="345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B0080-CA9E-42A3-BB69-CBEEF3C4AFC0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EA7E-EE21-4DEE-B679-3FF816FC7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6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9EA7E-EE21-4DEE-B679-3FF816FC74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3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4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6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1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93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1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7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4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rningcoach.com/blog/are-results-more-important-than-the-process" TargetMode="External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shubhisaxena12/eda-and-pca-analysis" TargetMode="External"/><Relationship Id="rId3" Type="http://schemas.openxmlformats.org/officeDocument/2006/relationships/hyperlink" Target="https://ieeexplore.ieee.org/document/9693055" TargetMode="External"/><Relationship Id="rId7" Type="http://schemas.openxmlformats.org/officeDocument/2006/relationships/hyperlink" Target="http://prody.csb.pitt.edu/manual/reference/dynamics/pca.html" TargetMode="External"/><Relationship Id="rId2" Type="http://schemas.openxmlformats.org/officeDocument/2006/relationships/hyperlink" Target="https://www.sciencedirect.com/science/article/pii/S25901982230006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faressayah/support-vector-machine-pca-tutorial-for-beginner" TargetMode="External"/><Relationship Id="rId5" Type="http://schemas.openxmlformats.org/officeDocument/2006/relationships/hyperlink" Target="https://rpubs.com/Magguire/913785" TargetMode="External"/><Relationship Id="rId4" Type="http://schemas.openxmlformats.org/officeDocument/2006/relationships/hyperlink" Target="https://towardsdatascience.com/what-is-eda-yes-another-post-on-eda-d8b5c06269a9" TargetMode="External"/><Relationship Id="rId9" Type="http://schemas.openxmlformats.org/officeDocument/2006/relationships/hyperlink" Target="https://journals.sagepub.com/doi/10.1177/1536867X20909688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-1"/>
            <a:ext cx="915543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C90A0-4811-7B8F-5FB2-FF048D43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05" t="9091" r="8214"/>
          <a:stretch/>
        </p:blipFill>
        <p:spPr>
          <a:xfrm>
            <a:off x="20" y="10"/>
            <a:ext cx="9143978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9144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085" y="585216"/>
            <a:ext cx="6814455" cy="1472224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Prediction of Accident Severity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528" y="4416725"/>
            <a:ext cx="7430596" cy="216810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Sai Dinesh Kumar Reddy Addula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111496"/>
            <a:ext cx="810678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7DF64-4C07-A449-CE0D-7E659DA0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71" y="505223"/>
            <a:ext cx="5016656" cy="306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E38FF-7049-5668-44F9-E0D759D7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	RF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B9B251-95EB-83FF-302C-EE157267D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70410"/>
            <a:ext cx="3524415" cy="1767141"/>
          </a:xfrm>
        </p:spPr>
        <p:txBody>
          <a:bodyPr anchor="ctr">
            <a:normAutofit/>
          </a:bodyPr>
          <a:lstStyle/>
          <a:p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27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3F9B8-1F26-641D-6940-FD44EC8F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17" y="505223"/>
            <a:ext cx="5666963" cy="3060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98220-77B8-F513-77F8-4288282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Resuts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95CE2A-4500-9254-CE0A-C00647DE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70410"/>
            <a:ext cx="3524415" cy="1767141"/>
          </a:xfrm>
        </p:spPr>
        <p:txBody>
          <a:bodyPr anchor="ctr">
            <a:normAutofit/>
          </a:bodyPr>
          <a:lstStyle/>
          <a:p>
            <a:endParaRPr lang="en-US" sz="1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0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10" y="484632"/>
            <a:ext cx="5057883" cy="1609344"/>
          </a:xfrm>
        </p:spPr>
        <p:txBody>
          <a:bodyPr>
            <a:normAutofit/>
          </a:bodyPr>
          <a:lstStyle/>
          <a:p>
            <a:r>
              <a:rPr lang="en-US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709" y="2121408"/>
            <a:ext cx="5057884" cy="40507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Outliers were successfully detected and removed using the </a:t>
            </a:r>
            <a:r>
              <a:rPr lang="en-US" sz="1600" b="1" dirty="0"/>
              <a:t>IQR method</a:t>
            </a:r>
            <a:r>
              <a:rPr lang="en-US" sz="1600" dirty="0"/>
              <a:t> (Box Plot), improving data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Key accident factors identified include </a:t>
            </a:r>
            <a:r>
              <a:rPr lang="en-US" sz="1600" b="1" dirty="0"/>
              <a:t>weather conditions</a:t>
            </a:r>
            <a:r>
              <a:rPr lang="en-US" sz="1600" dirty="0"/>
              <a:t>, </a:t>
            </a:r>
            <a:r>
              <a:rPr lang="en-US" sz="1600" b="1" dirty="0"/>
              <a:t>road type</a:t>
            </a:r>
            <a:r>
              <a:rPr lang="en-US" sz="1600" dirty="0"/>
              <a:t>, and </a:t>
            </a:r>
            <a:r>
              <a:rPr lang="en-US" sz="1600" b="1" dirty="0"/>
              <a:t>lighting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SMOTE</a:t>
            </a:r>
            <a:r>
              <a:rPr lang="en-US" sz="1600" dirty="0"/>
              <a:t> effectively balanced the dataset, addressing class imbalance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Various machine learning models were trained and tested on the refined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Support Vector Machine (SVM)</a:t>
            </a:r>
            <a:r>
              <a:rPr lang="en-US" sz="1600" dirty="0"/>
              <a:t> delivered the best performance with an </a:t>
            </a:r>
            <a:r>
              <a:rPr lang="en-US" sz="1600" b="1" dirty="0"/>
              <a:t>accuracy of 85%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5F841-5114-5BA1-6FA7-6092E0871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5708" r="35708"/>
          <a:stretch/>
        </p:blipFill>
        <p:spPr>
          <a:xfrm>
            <a:off x="5658955" y="10"/>
            <a:ext cx="3485045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D10F-B298-4120-48C1-62E1F9E9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BF95F-7D07-EA55-EA44-545959DF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10" y="1693889"/>
            <a:ext cx="8168390" cy="4478311"/>
          </a:xfrm>
        </p:spPr>
        <p:txBody>
          <a:bodyPr>
            <a:normAutofit fontScale="77500" lnSpcReduction="20000"/>
          </a:bodyPr>
          <a:lstStyle/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https://www.sciencedirect.com/science/article/pii/S2590198223000611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https://ieeexplore.ieee.org/document/9693055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https://towardsdatascience.com/what-is-eda-yes-another-post-on-eda-d8b5c06269a9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https://rpubs.com/Magguire/913785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https://www.kaggle.com/code/faressayah/support-vector-machine-pca-tutorial-for-beginner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http://prody.csb.pitt.edu/manual/reference/dynamics/pca.html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https://www.kaggle.com/code/shubhisaxena12/eda-and-pca-analysis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https://journals.sagepub.com/doi/10.1177/1536867X20909688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6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787280-92C3-2220-D384-EF956AA9B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374672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2013293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28651D-5BF1-E719-3B44-815F1FBA1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847443"/>
              </p:ext>
            </p:extLst>
          </p:nvPr>
        </p:nvGraphicFramePr>
        <p:xfrm>
          <a:off x="802481" y="2385390"/>
          <a:ext cx="75438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D9D58-BCE2-9D72-6234-A98A73E3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48DF2-08B1-A991-CE17-3B06DB6CE1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8" r="1" b="1"/>
          <a:stretch/>
        </p:blipFill>
        <p:spPr>
          <a:xfrm>
            <a:off x="755397" y="2265037"/>
            <a:ext cx="38166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AEB8-AC02-521F-F15E-0386D19B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162" y="2320412"/>
            <a:ext cx="3474023" cy="3851787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Road accidents are rising globally, leading to millions of deaths annually. 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Key contributors to severe injuries include - Poor road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Various vehicle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Human behavior (e.g., distracted driving, speeding)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Speed limits</a:t>
            </a:r>
          </a:p>
          <a:p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These factors interact in complex, non-linear ways. This complexity makes it difficult to create effective road safety models.</a:t>
            </a:r>
            <a:endParaRPr lang="en-US" sz="1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D5D07CF-5665-0DA1-A1AB-30801FA037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10D3FAD-BD06-EEC2-9F8C-4DD732D9B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54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FBCBD2B-08D8-DB2E-A271-D7C25345B2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7800" y="3048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1203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53241"/>
            <a:ext cx="818159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1" y="822324"/>
            <a:ext cx="3862197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465790"/>
            <a:ext cx="2895599" cy="3941345"/>
          </a:xfrm>
        </p:spPr>
        <p:txBody>
          <a:bodyPr>
            <a:normAutofit/>
          </a:bodyPr>
          <a:lstStyle/>
          <a:p>
            <a:r>
              <a:rPr lang="en-US" sz="5200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299" y="1359090"/>
            <a:ext cx="3849499" cy="4048046"/>
          </a:xfrm>
        </p:spPr>
        <p:txBody>
          <a:bodyPr anchor="ctr">
            <a:normAutofit/>
          </a:bodyPr>
          <a:lstStyle/>
          <a:p>
            <a:r>
              <a:rPr lang="en-US" sz="1600" dirty="0"/>
              <a:t>• Source: Kaggle – US Road Accidents (2021-2022)</a:t>
            </a:r>
          </a:p>
          <a:p>
            <a:r>
              <a:rPr lang="en-US" sz="1600" dirty="0"/>
              <a:t>• Total Records: 307,973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Key Features:</a:t>
            </a:r>
          </a:p>
          <a:p>
            <a:r>
              <a:rPr lang="en-US" sz="1600" dirty="0"/>
              <a:t>  - Accident Severity, Weather Conditions, Road Type, Speed Limit, Light Conditions, Vehicle Type</a:t>
            </a:r>
          </a:p>
          <a:p>
            <a:r>
              <a:rPr lang="en-US" sz="1600" dirty="0"/>
              <a:t>• </a:t>
            </a:r>
            <a:r>
              <a:rPr lang="en-US" sz="1600" b="1" dirty="0"/>
              <a:t>Challenges:</a:t>
            </a:r>
          </a:p>
          <a:p>
            <a:r>
              <a:rPr lang="en-US" sz="1600" dirty="0"/>
              <a:t>  - Class imbalance (severe vs. minor accidents)</a:t>
            </a:r>
          </a:p>
          <a:p>
            <a:r>
              <a:rPr lang="en-US" sz="1600" dirty="0"/>
              <a:t>  - Missing values in key attributes</a:t>
            </a:r>
          </a:p>
          <a:p>
            <a:r>
              <a:rPr lang="en-US" sz="1600" dirty="0"/>
              <a:t>  - High dimensionality requiring feature selection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121662"/>
            <a:ext cx="818159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057BAA-CAD8-42D7-8DDF-E2075435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9876" y="0"/>
            <a:ext cx="4594123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D5F86-D5D6-7F82-3A48-5A876DDE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EXISTING METHODOLOHIES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94F22-8F0D-9ECA-49B4-1FF60171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8" r="17016" b="-2"/>
          <a:stretch/>
        </p:blipFill>
        <p:spPr>
          <a:xfrm>
            <a:off x="475499" y="640080"/>
            <a:ext cx="3595649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66CE-DC8E-1DEE-89D0-3B18B99D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Method 1 : Road Accident Severity Prediction — A Comparative Analysis of Machine Learning Algorithms</a:t>
            </a:r>
          </a:p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Method 2 : The random forest algorithm for statistical learning</a:t>
            </a:r>
          </a:p>
          <a:p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Method 3 : Neural Network</a:t>
            </a:r>
            <a:endParaRPr lang="en-US" sz="16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BD3C71-5915-4215-B435-9334BCE4B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8961C7-3F52-4908-BA1D-EE6B50734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40DAE0-FDB1-4C88-B414-A361A75EA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44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188B9-E36E-45AB-2C18-FE47C4379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AAC7D5-26C2-F0CF-5B9B-6255FD7F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17" y="200311"/>
            <a:ext cx="4644783" cy="379918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9E893-1157-1D71-184F-56E37F43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Exploratory Data analysis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541C9-364C-E7FE-0186-FF8F87A3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6" y="912128"/>
            <a:ext cx="3712974" cy="224634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34CF21-1E88-3ACB-F3B4-48318F31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70410"/>
            <a:ext cx="3524415" cy="176714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As we </a:t>
            </a:r>
            <a:r>
              <a:rPr lang="en-US" sz="1600" dirty="0" err="1"/>
              <a:t>oberve</a:t>
            </a:r>
            <a:r>
              <a:rPr lang="en-US" sz="1600" dirty="0"/>
              <a:t>, there are a lot of outliers, and we plotted this using boxplots ( via IQR)</a:t>
            </a:r>
          </a:p>
          <a:p>
            <a:r>
              <a:rPr lang="en-US" sz="1600" dirty="0"/>
              <a:t>The Accident severity looks slight and little bit serious  on days with fine with no winds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1D2B6-B260-9F75-20A3-EB682340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454" y="505224"/>
            <a:ext cx="3299363" cy="30601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3F4E7-7BD8-CF7D-CCC7-84BEEC20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Exploratory Data analysis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459CE-A662-5ED0-3695-5CD678724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6" y="721838"/>
            <a:ext cx="3712974" cy="262692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CB88F1-591B-984E-7740-601AEA3F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90217"/>
            <a:ext cx="3524415" cy="1747334"/>
          </a:xfrm>
        </p:spPr>
        <p:txBody>
          <a:bodyPr anchor="ctr">
            <a:normAutofit/>
          </a:bodyPr>
          <a:lstStyle/>
          <a:p>
            <a:r>
              <a:rPr lang="en-US" sz="1600" dirty="0"/>
              <a:t>We see a rise in Accident casualties by the time of the weekend </a:t>
            </a:r>
          </a:p>
          <a:p>
            <a:r>
              <a:rPr lang="en-US" sz="1600" dirty="0"/>
              <a:t>Single carriageway seems to be the major reason to contribute to accidents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78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262" y="484632"/>
            <a:ext cx="265802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/>
              <a:t>proposed 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FAD6A-489B-9265-FC48-A1859C3B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06" y="640080"/>
            <a:ext cx="3716087" cy="558810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74CF7D76-FF66-C9B2-7CD2-FE493053B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17263" y="2121408"/>
            <a:ext cx="2658025" cy="40507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Cleaned and preprocessed road accident data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by handling missing values and removing duplicates.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One-Hot Encoding,  and IQR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transformation and outlier treatment.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Conducted Exploratory Data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using visual tools and correlation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Trained models (SVM, KNN, RF,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techniques like SMOTE and normalization.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Achieved best accuracy of 85% with SVM using SMOTE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1928C-718C-6E45-6D06-1B23D30A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73" y="505223"/>
            <a:ext cx="6277252" cy="30601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5C7CA-E82F-36E7-5EDE-B2DDED8A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/>
              <a:t>SVM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E6DE5-0907-4028-AC04-5F48A2D6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70410"/>
            <a:ext cx="3524415" cy="1767141"/>
          </a:xfrm>
        </p:spPr>
        <p:txBody>
          <a:bodyPr anchor="ctr">
            <a:normAutofit/>
          </a:bodyPr>
          <a:lstStyle/>
          <a:p>
            <a:r>
              <a:rPr lang="en-US" sz="1600"/>
              <a:t>Kernel = ‘linear, C= 100, gmma= 0.1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69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2C916-EDF1-709A-12C1-DB324C5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13" y="505223"/>
            <a:ext cx="3961372" cy="3060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804FD-E76D-7F51-1B46-3F6964CD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Knn</a:t>
            </a:r>
            <a:r>
              <a:rPr lang="en-US" dirty="0"/>
              <a:t> Results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EE9D94-9FBB-113A-4C1C-61CEB630E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0" y="4170410"/>
            <a:ext cx="3524415" cy="1767141"/>
          </a:xfrm>
        </p:spPr>
        <p:txBody>
          <a:bodyPr anchor="ctr">
            <a:normAutofit/>
          </a:bodyPr>
          <a:lstStyle/>
          <a:p>
            <a:r>
              <a:rPr lang="en-US" sz="1600"/>
              <a:t>Weights = distance, algorithm = ‘ball_tree’, metric = ‘euclidean’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468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2768</TotalTime>
  <Words>591</Words>
  <Application>Microsoft Office PowerPoint</Application>
  <PresentationFormat>On-screen Show (4:3)</PresentationFormat>
  <Paragraphs>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Prediction of Accident Severity</vt:lpstr>
      <vt:lpstr>Introduction</vt:lpstr>
      <vt:lpstr>Dataset Overview</vt:lpstr>
      <vt:lpstr>EXISTING METHODOLOHIES</vt:lpstr>
      <vt:lpstr>Exploratory Data analysis </vt:lpstr>
      <vt:lpstr>Exploratory Data analysis </vt:lpstr>
      <vt:lpstr>proposed Methodology</vt:lpstr>
      <vt:lpstr>SVM rESULTS</vt:lpstr>
      <vt:lpstr>Knn Results</vt:lpstr>
      <vt:lpstr> RF Results</vt:lpstr>
      <vt:lpstr>XGBoosT Resuts</vt:lpstr>
      <vt:lpstr>Results </vt:lpstr>
      <vt:lpstr>REFRENCES </vt:lpstr>
      <vt:lpstr>Conclusion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sathwik karthikeya M</dc:creator>
  <cp:keywords/>
  <dc:description>generated using python-pptx</dc:description>
  <cp:lastModifiedBy>Addula, Sai Dinesh Kumar Reddy</cp:lastModifiedBy>
  <cp:revision>15</cp:revision>
  <dcterms:created xsi:type="dcterms:W3CDTF">2013-01-27T09:14:16Z</dcterms:created>
  <dcterms:modified xsi:type="dcterms:W3CDTF">2025-06-16T19:18:20Z</dcterms:modified>
  <cp:category/>
</cp:coreProperties>
</file>